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2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CFFB9-0CF2-402B-B761-62DE9A13F828}" v="289" dt="2022-04-08T17:37:59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0704" autoAdjust="0"/>
  </p:normalViewPr>
  <p:slideViewPr>
    <p:cSldViewPr snapToGrid="0">
      <p:cViewPr varScale="1">
        <p:scale>
          <a:sx n="52" d="100"/>
          <a:sy n="52" d="100"/>
        </p:scale>
        <p:origin x="8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4526" y="2013940"/>
            <a:ext cx="4941771" cy="2128042"/>
          </a:xfrm>
        </p:spPr>
        <p:txBody>
          <a:bodyPr/>
          <a:lstStyle/>
          <a:p>
            <a:r>
              <a:rPr lang="en-US" dirty="0"/>
              <a:t>Synthesis of 2d Ti3c2tx </a:t>
            </a:r>
            <a:r>
              <a:rPr lang="en-US" dirty="0" err="1"/>
              <a:t>mxene</a:t>
            </a:r>
            <a:r>
              <a:rPr lang="en-US" dirty="0"/>
              <a:t> for electronic property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4526" y="4141982"/>
            <a:ext cx="5119215" cy="1668872"/>
          </a:xfrm>
        </p:spPr>
        <p:txBody>
          <a:bodyPr>
            <a:noAutofit/>
          </a:bodyPr>
          <a:lstStyle/>
          <a:p>
            <a:r>
              <a:rPr lang="en-US" sz="1500" dirty="0"/>
              <a:t>Darius Hampton-Ross, Aerospace Engineering</a:t>
            </a:r>
          </a:p>
          <a:p>
            <a:r>
              <a:rPr lang="en-US" sz="1500" dirty="0"/>
              <a:t>Faculty Mentor: Kenan Song </a:t>
            </a:r>
          </a:p>
          <a:p>
            <a:r>
              <a:rPr lang="en-US" sz="1500" dirty="0"/>
              <a:t>Graduate Mentor: </a:t>
            </a:r>
            <a:r>
              <a:rPr lang="en-US" sz="1500" dirty="0" err="1"/>
              <a:t>Sayli</a:t>
            </a:r>
            <a:r>
              <a:rPr lang="en-US" sz="1500" dirty="0"/>
              <a:t> </a:t>
            </a:r>
            <a:r>
              <a:rPr lang="en-US" sz="1500" dirty="0" err="1"/>
              <a:t>Jambhulkhar</a:t>
            </a:r>
            <a:r>
              <a:rPr lang="en-US" sz="1500" dirty="0"/>
              <a:t> </a:t>
            </a:r>
          </a:p>
          <a:p>
            <a:r>
              <a:rPr lang="en-US" sz="1500" dirty="0"/>
              <a:t>School for Engineering of Matter, Transport, and Energy</a:t>
            </a:r>
          </a:p>
          <a:p>
            <a:r>
              <a:rPr lang="en-US" sz="1500" dirty="0"/>
              <a:t>NASA Space Grant Consortium Symposium </a:t>
            </a:r>
          </a:p>
          <a:p>
            <a:r>
              <a:rPr lang="en-US" sz="1500" dirty="0"/>
              <a:t>April 23,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5A6449C-52D3-48C7-912C-001FE285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953A05A-9BCB-44D3-89ED-F8BD45E1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583" y="5596581"/>
            <a:ext cx="760932" cy="9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77" y="1114751"/>
            <a:ext cx="4920956" cy="575667"/>
          </a:xfrm>
        </p:spPr>
        <p:txBody>
          <a:bodyPr>
            <a:noAutofit/>
          </a:bodyPr>
          <a:lstStyle/>
          <a:p>
            <a:r>
              <a:rPr lang="en-US" sz="3600" dirty="0"/>
              <a:t>Introduction to </a:t>
            </a:r>
            <a:r>
              <a:rPr lang="en-US" sz="3600" dirty="0" err="1"/>
              <a:t>mxene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1D7E5-EF66-4BCD-8DAA-E9061157F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864" y="1897809"/>
                <a:ext cx="5014569" cy="3989808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enorite" panose="00000500000000000000" pitchFamily="2" charset="0"/>
                    <a:cs typeface="Times New Roman" panose="02020603050405020304" pitchFamily="18" charset="0"/>
                  </a:rPr>
                  <a:t>MXenes are a class of graphene-like two-dimensional materials synthesized by the etching of MAX phase carbides and nitrides.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enorite" panose="00000500000000000000" pitchFamily="2" charset="0"/>
                    <a:cs typeface="Times New Roman" panose="02020603050405020304" pitchFamily="18" charset="0"/>
                  </a:rPr>
                  <a:t>Although </a:t>
                </a:r>
                <a:r>
                  <a:rPr lang="en-US" sz="1600" dirty="0" err="1">
                    <a:latin typeface="Tenorite" panose="00000500000000000000" pitchFamily="2" charset="0"/>
                    <a:cs typeface="Times New Roman" panose="02020603050405020304" pitchFamily="18" charset="0"/>
                  </a:rPr>
                  <a:t>MXene</a:t>
                </a:r>
                <a:r>
                  <a:rPr lang="en-US" sz="1600" dirty="0">
                    <a:latin typeface="Tenorite" panose="00000500000000000000" pitchFamily="2" charset="0"/>
                    <a:cs typeface="Times New Roman" panose="02020603050405020304" pitchFamily="18" charset="0"/>
                  </a:rPr>
                  <a:t> has shown positive results, it suffers downfalls when it comes to their small flake size, surface defects, and harmful use of strong acids during synthesis.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Tenorite" panose="00000500000000000000" pitchFamily="2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enorite" panose="00000500000000000000" pitchFamily="2" charset="0"/>
                    <a:cs typeface="Times New Roman" panose="02020603050405020304" pitchFamily="18" charset="0"/>
                  </a:rPr>
                  <a:t>The synthesis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 err="1">
                    <a:latin typeface="Tenorite" panose="00000500000000000000" pitchFamily="2" charset="0"/>
                    <a:cs typeface="Times New Roman" panose="02020603050405020304" pitchFamily="18" charset="0"/>
                  </a:rPr>
                  <a:t>MXene</a:t>
                </a:r>
                <a:r>
                  <a:rPr lang="en-US" sz="1600" dirty="0">
                    <a:latin typeface="Tenorite" panose="00000500000000000000" pitchFamily="2" charset="0"/>
                    <a:cs typeface="Times New Roman" panose="02020603050405020304" pitchFamily="18" charset="0"/>
                  </a:rPr>
                  <a:t> is a developing multistage process that requires careful and methodical implementation. 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Tenorite" panose="00000500000000000000" pitchFamily="2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1D7E5-EF66-4BCD-8DAA-E9061157F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864" y="1897809"/>
                <a:ext cx="5014569" cy="3989808"/>
              </a:xfrm>
              <a:blipFill>
                <a:blip r:embed="rId2"/>
                <a:stretch>
                  <a:fillRect l="-486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DD336A-6888-4A83-A280-2063D56AC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069F23D-0991-4631-AAA4-44888758D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892" y="5586558"/>
            <a:ext cx="1016899" cy="10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519" y="550844"/>
            <a:ext cx="6125495" cy="663971"/>
          </a:xfrm>
        </p:spPr>
        <p:txBody>
          <a:bodyPr/>
          <a:lstStyle/>
          <a:p>
            <a:r>
              <a:rPr lang="en-US" dirty="0"/>
              <a:t>Synthesis </a:t>
            </a:r>
            <a:r>
              <a:rPr lang="en-US" dirty="0" err="1"/>
              <a:t>MEthodology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EEC063-B7A8-419F-A382-11041CC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F8829D4-B8C9-4352-B99A-027D666A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540" y="5648206"/>
            <a:ext cx="955251" cy="95525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7CA10B2-7B61-4974-80FD-7B76D8128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596" y="1300145"/>
            <a:ext cx="5756735" cy="6463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The fabrication process involves four main steps: etching, washing, sonication, and separation.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A75E7-C950-46BB-B049-55ED02B3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74" y="1987404"/>
            <a:ext cx="4837766" cy="1061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5BC548-159F-4BED-9D97-2D08C493F0DE}"/>
                  </a:ext>
                </a:extLst>
              </p:cNvPr>
              <p:cNvSpPr txBox="1"/>
              <p:nvPr/>
            </p:nvSpPr>
            <p:spPr>
              <a:xfrm>
                <a:off x="7422310" y="3027284"/>
                <a:ext cx="250469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Etching of Al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𝑇𝑖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𝐴𝑙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5BC548-159F-4BED-9D97-2D08C493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10" y="3027284"/>
                <a:ext cx="2504694" cy="338554"/>
              </a:xfrm>
              <a:prstGeom prst="rect">
                <a:avLst/>
              </a:prstGeom>
              <a:blipFill>
                <a:blip r:embed="rId5"/>
                <a:stretch>
                  <a:fillRect l="-1463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937B388-4962-4F77-8BCC-CC2CE5311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774" y="4059567"/>
            <a:ext cx="4837766" cy="120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7D31F1-3DD5-43EC-8E93-33EA07E555A4}"/>
                  </a:ext>
                </a:extLst>
              </p:cNvPr>
              <p:cNvSpPr txBox="1"/>
              <p:nvPr/>
            </p:nvSpPr>
            <p:spPr>
              <a:xfrm>
                <a:off x="6125596" y="3458787"/>
                <a:ext cx="57567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Etching resulted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ions in delaminated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MXene</a:t>
                </a:r>
                <a:r>
                  <a:rPr lang="en-US" sz="1600" dirty="0">
                    <a:solidFill>
                      <a:schemeClr val="bg1"/>
                    </a:solidFill>
                  </a:rPr>
                  <a:t> layers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7D31F1-3DD5-43EC-8E93-33EA07E55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6" y="3458787"/>
                <a:ext cx="5756735" cy="338554"/>
              </a:xfrm>
              <a:prstGeom prst="rect">
                <a:avLst/>
              </a:prstGeom>
              <a:blipFill>
                <a:blip r:embed="rId7"/>
                <a:stretch>
                  <a:fillRect l="-42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44661D-B2D0-41B9-AFE1-0C54C758F667}"/>
              </a:ext>
            </a:extLst>
          </p:cNvPr>
          <p:cNvSpPr txBox="1"/>
          <p:nvPr/>
        </p:nvSpPr>
        <p:spPr>
          <a:xfrm>
            <a:off x="6096000" y="5265467"/>
            <a:ext cx="567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Utilized in situ HF etching, centrifuge washing, tip sonication, and vacuum filtration and drying to develop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film. </a:t>
            </a: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77" y="1114751"/>
            <a:ext cx="4920956" cy="575667"/>
          </a:xfrm>
        </p:spPr>
        <p:txBody>
          <a:bodyPr>
            <a:noAutofit/>
          </a:bodyPr>
          <a:lstStyle/>
          <a:p>
            <a:r>
              <a:rPr lang="en-US" sz="3600" dirty="0"/>
              <a:t>SYNTHESIS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99" y="1793102"/>
            <a:ext cx="5451001" cy="12288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  <a:ea typeface="+mn-ea"/>
                <a:cs typeface="+mn-cs"/>
              </a:rPr>
              <a:t>Successful etching and delamination stages led to the production of a promising flake size, and single-to-multi layer morphology suitable for further application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DD336A-6888-4A83-A280-2063D56A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069F23D-0991-4631-AAA4-44888758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892" y="5586558"/>
            <a:ext cx="1016899" cy="101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5A5F5-F312-4A4F-BB95-7E92ECF3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82" y="3075382"/>
            <a:ext cx="4776145" cy="1059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6DC85A-5E61-4009-9630-942AE32077D9}"/>
              </a:ext>
            </a:extLst>
          </p:cNvPr>
          <p:cNvSpPr txBox="1"/>
          <p:nvPr/>
        </p:nvSpPr>
        <p:spPr>
          <a:xfrm>
            <a:off x="0" y="418817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SEM images of MAX phase, delaminated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, and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flakes. 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55B8A0-2EC6-4181-BA60-1EA33714DF20}"/>
                  </a:ext>
                </a:extLst>
              </p:cNvPr>
              <p:cNvSpPr txBox="1"/>
              <p:nvPr/>
            </p:nvSpPr>
            <p:spPr>
              <a:xfrm>
                <a:off x="322498" y="4845815"/>
                <a:ext cx="57735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Darker layers are intercalated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MXene</a:t>
                </a:r>
                <a:r>
                  <a:rPr lang="en-US" sz="1600" dirty="0">
                    <a:solidFill>
                      <a:schemeClr val="bg1"/>
                    </a:solidFill>
                  </a:rPr>
                  <a:t>, lighter spots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and flake size fell around 1500 nm in length and around 1000 nm in width.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55B8A0-2EC6-4181-BA60-1EA33714D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8" y="4845815"/>
                <a:ext cx="5773501" cy="830997"/>
              </a:xfrm>
              <a:prstGeom prst="rect">
                <a:avLst/>
              </a:prstGeom>
              <a:blipFill>
                <a:blip r:embed="rId5"/>
                <a:stretch>
                  <a:fillRect l="-422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3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520" y="550844"/>
            <a:ext cx="5626556" cy="663971"/>
          </a:xfrm>
        </p:spPr>
        <p:txBody>
          <a:bodyPr/>
          <a:lstStyle/>
          <a:p>
            <a:r>
              <a:rPr lang="en-US" dirty="0"/>
              <a:t>COATING METHODOLOGY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EEC063-B7A8-419F-A382-11041CC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F8829D4-B8C9-4352-B99A-027D666A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123" y="5625789"/>
            <a:ext cx="977668" cy="9776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0FC98D-8E5C-4E63-80E8-D4616787C8A9}"/>
              </a:ext>
            </a:extLst>
          </p:cNvPr>
          <p:cNvSpPr txBox="1"/>
          <p:nvPr/>
        </p:nvSpPr>
        <p:spPr>
          <a:xfrm>
            <a:off x="6096000" y="1359703"/>
            <a:ext cx="5484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3D-Printed substrate was printed with grooves to allow for the deposition of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into ridges, and shows the flexibility of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coating.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1028CD-58B2-4600-983F-B72648372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02" y="2335588"/>
            <a:ext cx="2853791" cy="2386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D193E-636E-4456-9D8A-8E7629308EBE}"/>
              </a:ext>
            </a:extLst>
          </p:cNvPr>
          <p:cNvSpPr txBox="1"/>
          <p:nvPr/>
        </p:nvSpPr>
        <p:spPr>
          <a:xfrm>
            <a:off x="7152025" y="4721947"/>
            <a:ext cx="321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Deposition of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into grooves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1AD96-15C9-4D28-93E2-1E396FEE5851}"/>
              </a:ext>
            </a:extLst>
          </p:cNvPr>
          <p:cNvSpPr txBox="1"/>
          <p:nvPr/>
        </p:nvSpPr>
        <p:spPr>
          <a:xfrm>
            <a:off x="6065172" y="5060501"/>
            <a:ext cx="538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film helped to show synthesis quality, but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coating generated by utilizing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before reaching the vacuum filtration stage. </a:t>
            </a:r>
          </a:p>
        </p:txBody>
      </p:sp>
    </p:spTree>
    <p:extLst>
      <p:ext uri="{BB962C8B-B14F-4D97-AF65-F5344CB8AC3E}">
        <p14:creationId xmlns:p14="http://schemas.microsoft.com/office/powerpoint/2010/main" val="98973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9" y="1060962"/>
            <a:ext cx="4920956" cy="575667"/>
          </a:xfrm>
        </p:spPr>
        <p:txBody>
          <a:bodyPr>
            <a:noAutofit/>
          </a:bodyPr>
          <a:lstStyle/>
          <a:p>
            <a:r>
              <a:rPr lang="en-US" sz="3600" dirty="0"/>
              <a:t>ELECTRONIC PROPERTY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DD336A-6888-4A83-A280-2063D56A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069F23D-0991-4631-AAA4-44888758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892" y="5586558"/>
            <a:ext cx="1016899" cy="1016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5054C6-4CDE-43F1-933E-052E7276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14" y="2909607"/>
            <a:ext cx="5261889" cy="24690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82BA8-7BC1-496E-988E-CD91E0123292}"/>
              </a:ext>
            </a:extLst>
          </p:cNvPr>
          <p:cNvSpPr txBox="1"/>
          <p:nvPr/>
        </p:nvSpPr>
        <p:spPr>
          <a:xfrm>
            <a:off x="274415" y="1636629"/>
            <a:ext cx="5261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multimeter was used in order to measure sheet resistance for several deposition layers, resistance data was then used to calculate conductivity for the 40-layer deposition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12ED9-2331-43BF-B2D1-B90639747960}"/>
              </a:ext>
            </a:extLst>
          </p:cNvPr>
          <p:cNvSpPr txBox="1"/>
          <p:nvPr/>
        </p:nvSpPr>
        <p:spPr>
          <a:xfrm>
            <a:off x="274415" y="5486559"/>
            <a:ext cx="544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Sheet resistance and electrical conductivity for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deposition</a:t>
            </a:r>
          </a:p>
        </p:txBody>
      </p:sp>
    </p:spTree>
    <p:extLst>
      <p:ext uri="{BB962C8B-B14F-4D97-AF65-F5344CB8AC3E}">
        <p14:creationId xmlns:p14="http://schemas.microsoft.com/office/powerpoint/2010/main" val="39838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22179"/>
            <a:ext cx="5626556" cy="663971"/>
          </a:xfrm>
        </p:spPr>
        <p:txBody>
          <a:bodyPr/>
          <a:lstStyle/>
          <a:p>
            <a:r>
              <a:rPr lang="en-US" dirty="0"/>
              <a:t>Conclusions and </a:t>
            </a:r>
            <a:br>
              <a:rPr lang="en-US" dirty="0"/>
            </a:br>
            <a:r>
              <a:rPr lang="en-US" dirty="0"/>
              <a:t>future work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EEC063-B7A8-419F-A382-11041CC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6095008"/>
            <a:ext cx="1862143" cy="33197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F8829D4-B8C9-4352-B99A-027D666A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892" y="5586558"/>
            <a:ext cx="1016899" cy="1016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0FC98D-8E5C-4E63-80E8-D4616787C8A9}"/>
              </a:ext>
            </a:extLst>
          </p:cNvPr>
          <p:cNvSpPr txBox="1"/>
          <p:nvPr/>
        </p:nvSpPr>
        <p:spPr>
          <a:xfrm>
            <a:off x="6096000" y="2091453"/>
            <a:ext cx="5484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Pure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showed promising results in conductivity, and lower concentrations of </a:t>
            </a:r>
            <a:r>
              <a:rPr lang="en-US" sz="1600" dirty="0" err="1">
                <a:solidFill>
                  <a:schemeClr val="bg1"/>
                </a:solidFill>
              </a:rPr>
              <a:t>MXene</a:t>
            </a:r>
            <a:r>
              <a:rPr lang="en-US" sz="1600" dirty="0">
                <a:solidFill>
                  <a:schemeClr val="bg1"/>
                </a:solidFill>
              </a:rPr>
              <a:t> produced promising resistance values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48FE8-7A01-41C2-A036-0F2125009C84}"/>
              </a:ext>
            </a:extLst>
          </p:cNvPr>
          <p:cNvSpPr txBox="1"/>
          <p:nvPr/>
        </p:nvSpPr>
        <p:spPr>
          <a:xfrm>
            <a:off x="6096000" y="3013501"/>
            <a:ext cx="5484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Future applications could include testing in electromagnetic interference shielding, which could apply to a wide range of uses such as spacecraft plating materials</a:t>
            </a:r>
          </a:p>
        </p:txBody>
      </p:sp>
    </p:spTree>
    <p:extLst>
      <p:ext uri="{BB962C8B-B14F-4D97-AF65-F5344CB8AC3E}">
        <p14:creationId xmlns:p14="http://schemas.microsoft.com/office/powerpoint/2010/main" val="157994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891" y="1014685"/>
            <a:ext cx="6539417" cy="58253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 and 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4" y="1903411"/>
            <a:ext cx="6227445" cy="1797219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cs typeface="Times New Roman" panose="02020603050405020304" pitchFamily="18" charset="0"/>
              </a:rPr>
              <a:t>Aligned Ti3C2Tx </a:t>
            </a:r>
            <a:r>
              <a:rPr lang="en-US" b="1" i="0" dirty="0" err="1">
                <a:effectLst/>
                <a:cs typeface="Times New Roman" panose="02020603050405020304" pitchFamily="18" charset="0"/>
              </a:rPr>
              <a:t>MXene</a:t>
            </a:r>
            <a:r>
              <a:rPr lang="en-US" b="1" i="0" dirty="0">
                <a:effectLst/>
                <a:cs typeface="Times New Roman" panose="02020603050405020304" pitchFamily="18" charset="0"/>
              </a:rPr>
              <a:t> for 3D Micropatterning via Additive Manufacturing</a:t>
            </a:r>
            <a:endParaRPr lang="en-US" dirty="0">
              <a:cs typeface="Times New Roman" panose="02020603050405020304" pitchFamily="18" charset="0"/>
            </a:endParaRPr>
          </a:p>
          <a:p>
            <a:pPr algn="l"/>
            <a:r>
              <a:rPr lang="en-US" b="0" i="0" dirty="0" err="1">
                <a:effectLst/>
                <a:cs typeface="Times New Roman" panose="02020603050405020304" pitchFamily="18" charset="0"/>
              </a:rPr>
              <a:t>Sayli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Jambhulkar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Siying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Liu,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Pruthviraj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Vala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Weiheng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Xu,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Dharneedar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Ravichandran,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Yuxiang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Zhu,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Kun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Bi,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Qiong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cs typeface="Times New Roman" panose="02020603050405020304" pitchFamily="18" charset="0"/>
              </a:rPr>
              <a:t>Nian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, Xiangfan Chen, and Kenan Song</a:t>
            </a:r>
          </a:p>
          <a:p>
            <a:pPr algn="l"/>
            <a:r>
              <a:rPr lang="en-US" b="0" i="1" dirty="0">
                <a:effectLst/>
                <a:cs typeface="Times New Roman" panose="02020603050405020304" pitchFamily="18" charset="0"/>
              </a:rPr>
              <a:t>ACS Nano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 </a:t>
            </a:r>
            <a:r>
              <a:rPr lang="en-US" b="1" i="0" dirty="0">
                <a:effectLst/>
                <a:cs typeface="Times New Roman" panose="02020603050405020304" pitchFamily="18" charset="0"/>
              </a:rPr>
              <a:t>2021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 </a:t>
            </a:r>
            <a:r>
              <a:rPr lang="en-US" b="0" i="1" dirty="0">
                <a:effectLst/>
                <a:cs typeface="Times New Roman" panose="02020603050405020304" pitchFamily="18" charset="0"/>
              </a:rPr>
              <a:t>15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 (7), 12057-12068 DOI: 10.1021/acsnano.1c03388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F37DB-CFC5-47B4-80F0-6DBC4618094C}"/>
              </a:ext>
            </a:extLst>
          </p:cNvPr>
          <p:cNvSpPr txBox="1"/>
          <p:nvPr/>
        </p:nvSpPr>
        <p:spPr>
          <a:xfrm>
            <a:off x="5476874" y="3828160"/>
            <a:ext cx="6094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Special thanks to my faculty mentor Kenan Song, graduate mentor </a:t>
            </a:r>
            <a:r>
              <a:rPr lang="en-US" b="1" dirty="0" err="1">
                <a:cs typeface="Times New Roman" panose="02020603050405020304" pitchFamily="18" charset="0"/>
              </a:rPr>
              <a:t>Sayli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Jambhulkhar</a:t>
            </a:r>
            <a:r>
              <a:rPr lang="en-US" b="1" dirty="0">
                <a:cs typeface="Times New Roman" panose="02020603050405020304" pitchFamily="18" charset="0"/>
              </a:rPr>
              <a:t>, and the ASU/NASA Space Grant Program for providing me with this opportunity and helping me in completing the research.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703</TotalTime>
  <Words>470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Tenorite</vt:lpstr>
      <vt:lpstr>Office Theme</vt:lpstr>
      <vt:lpstr>Synthesis of 2d Ti3c2tx mxene for electronic property analysis</vt:lpstr>
      <vt:lpstr>Introduction to mxene</vt:lpstr>
      <vt:lpstr>Synthesis MEthodology</vt:lpstr>
      <vt:lpstr>SYNTHESIS RESULTS</vt:lpstr>
      <vt:lpstr>COATING METHODOLOGY</vt:lpstr>
      <vt:lpstr>ELECTRONIC PROPERTY ANALYSIS</vt:lpstr>
      <vt:lpstr>Conclusions and  future work </vt:lpstr>
      <vt:lpstr>References and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2d Ti3c2tx mxene for electronic property analysis</dc:title>
  <dc:creator>Darius Hampton-Ross</dc:creator>
  <cp:lastModifiedBy>Darius Hampton-Ross</cp:lastModifiedBy>
  <cp:revision>2</cp:revision>
  <dcterms:created xsi:type="dcterms:W3CDTF">2022-04-06T18:51:06Z</dcterms:created>
  <dcterms:modified xsi:type="dcterms:W3CDTF">2022-04-09T06:46:15Z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